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5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BE7EB3-7DDA-478F-AD1A-4B541051279B}"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E7EB3-7DDA-478F-AD1A-4B541051279B}"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E7EB3-7DDA-478F-AD1A-4B541051279B}"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E7EB3-7DDA-478F-AD1A-4B541051279B}"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BE7EB3-7DDA-478F-AD1A-4B541051279B}"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BE7EB3-7DDA-478F-AD1A-4B541051279B}"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BE7EB3-7DDA-478F-AD1A-4B541051279B}" type="datetimeFigureOut">
              <a:rPr lang="en-US" smtClean="0"/>
              <a:pPr/>
              <a:t>3/22/2010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BE7EB3-7DDA-478F-AD1A-4B541051279B}" type="datetimeFigureOut">
              <a:rPr lang="en-US" smtClean="0"/>
              <a:pPr/>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BE7EB3-7DDA-478F-AD1A-4B541051279B}" type="datetimeFigureOut">
              <a:rPr lang="en-US" smtClean="0"/>
              <a:pPr/>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BE7EB3-7DDA-478F-AD1A-4B541051279B}"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BE7EB3-7DDA-478F-AD1A-4B541051279B}"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09051F-83A1-4E69-A6D2-D1A5931AA2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7001">
              <a:srgbClr val="FF0000"/>
            </a:gs>
            <a:gs pos="32001">
              <a:srgbClr val="7D8496"/>
            </a:gs>
            <a:gs pos="47000">
              <a:srgbClr val="E6E6E6"/>
            </a:gs>
            <a:gs pos="85001">
              <a:schemeClr val="tx1"/>
            </a:gs>
            <a:gs pos="100000">
              <a:schemeClr val="tx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BE7EB3-7DDA-478F-AD1A-4B541051279B}" type="datetimeFigureOut">
              <a:rPr lang="en-US" smtClean="0"/>
              <a:pPr/>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09051F-83A1-4E69-A6D2-D1A5931AA2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istanbulstreets.files.wordpress.com/2009/08/hagia-sophia-church-ayasofya-museum-sultanahmet-istanbul-002.jpg" TargetMode="External"/><Relationship Id="rId13" Type="http://schemas.openxmlformats.org/officeDocument/2006/relationships/hyperlink" Target="http://sights-and-culture.com/Turkey/Pergamum-surroundings.jpg" TargetMode="External"/><Relationship Id="rId3" Type="http://schemas.openxmlformats.org/officeDocument/2006/relationships/hyperlink" Target="http://www.middleeastexplorer.com/Category/Landforms-of-Turkey" TargetMode="External"/><Relationship Id="rId7" Type="http://schemas.openxmlformats.org/officeDocument/2006/relationships/hyperlink" Target="http://www.allaboutturkey.com/culture.htm" TargetMode="External"/><Relationship Id="rId12" Type="http://schemas.openxmlformats.org/officeDocument/2006/relationships/hyperlink" Target="http://www.netstate.com/states/symb/gamebirds/images/wild_turkey.jpg" TargetMode="External"/><Relationship Id="rId2" Type="http://schemas.openxmlformats.org/officeDocument/2006/relationships/hyperlink" Target="http://www.photius.com/countries/turkey/geography/turkey_geography_landform_regions.html" TargetMode="External"/><Relationship Id="rId1" Type="http://schemas.openxmlformats.org/officeDocument/2006/relationships/slideLayout" Target="../slideLayouts/slideLayout2.xml"/><Relationship Id="rId6" Type="http://schemas.openxmlformats.org/officeDocument/2006/relationships/hyperlink" Target="http://www.ihavenet.com/turkey.html" TargetMode="External"/><Relationship Id="rId11" Type="http://schemas.openxmlformats.org/officeDocument/2006/relationships/hyperlink" Target="http://www.travelturkey2006.com/photogallery/Turkey_map.jpg" TargetMode="External"/><Relationship Id="rId5" Type="http://schemas.openxmlformats.org/officeDocument/2006/relationships/hyperlink" Target="http://www.infoplease.com/ipa/A0108054.html" TargetMode="External"/><Relationship Id="rId10" Type="http://schemas.openxmlformats.org/officeDocument/2006/relationships/hyperlink" Target="http://www.divorcediva.co.uk/wp-content/uploads/2008/07/turkish-flag.jpg" TargetMode="External"/><Relationship Id="rId4" Type="http://schemas.openxmlformats.org/officeDocument/2006/relationships/hyperlink" Target="http://middle.usm.k12.wi.us/Faculty/Piper/swasia_nafrica/swasia_nafrica_unit/swasia_nafrica_web_ppt_project/finished_ppt_webfiles/vv/emma_nicole_turkey_files/frame.htm" TargetMode="External"/><Relationship Id="rId9" Type="http://schemas.openxmlformats.org/officeDocument/2006/relationships/hyperlink" Target="http://www.bodrumturkeytravel.com/wp-content/gallery/other/camel-wrestling-bodrum.jpg" TargetMode="External"/><Relationship Id="rId14" Type="http://schemas.openxmlformats.org/officeDocument/2006/relationships/hyperlink" Target="http://images.travelpod.com/users/kupdegra/turkey_2007.1194030360.julie-and-blondie-coming-back-up-the-stairs.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normAutofit/>
          </a:bodyPr>
          <a:lstStyle/>
          <a:p>
            <a:r>
              <a:rPr lang="en-US" sz="7200" b="1" dirty="0" smtClean="0">
                <a:latin typeface="Algerian" pitchFamily="82" charset="0"/>
              </a:rPr>
              <a:t>Turkey</a:t>
            </a:r>
            <a:endParaRPr lang="en-US" sz="7200" b="1" dirty="0">
              <a:latin typeface="Algerian" pitchFamily="82" charset="0"/>
            </a:endParaRPr>
          </a:p>
        </p:txBody>
      </p:sp>
      <p:sp>
        <p:nvSpPr>
          <p:cNvPr id="3" name="Subtitle 2"/>
          <p:cNvSpPr>
            <a:spLocks noGrp="1"/>
          </p:cNvSpPr>
          <p:nvPr>
            <p:ph type="subTitle" idx="1"/>
          </p:nvPr>
        </p:nvSpPr>
        <p:spPr>
          <a:xfrm>
            <a:off x="1295400" y="1676400"/>
            <a:ext cx="6400800" cy="609600"/>
          </a:xfrm>
        </p:spPr>
        <p:txBody>
          <a:bodyPr>
            <a:normAutofit/>
          </a:bodyPr>
          <a:lstStyle/>
          <a:p>
            <a:r>
              <a:rPr lang="en-US" sz="2400" i="1" dirty="0" smtClean="0">
                <a:solidFill>
                  <a:schemeClr val="tx1"/>
                </a:solidFill>
                <a:effectLst>
                  <a:outerShdw blurRad="38100" dist="38100" dir="2700000" algn="tl">
                    <a:srgbClr val="000000">
                      <a:alpha val="43137"/>
                    </a:srgbClr>
                  </a:outerShdw>
                </a:effectLst>
              </a:rPr>
              <a:t>Michael </a:t>
            </a:r>
            <a:r>
              <a:rPr lang="en-US" sz="2400" i="1" dirty="0" err="1" smtClean="0">
                <a:solidFill>
                  <a:schemeClr val="tx1"/>
                </a:solidFill>
                <a:effectLst>
                  <a:outerShdw blurRad="38100" dist="38100" dir="2700000" algn="tl">
                    <a:srgbClr val="000000">
                      <a:alpha val="43137"/>
                    </a:srgbClr>
                  </a:outerShdw>
                </a:effectLst>
              </a:rPr>
              <a:t>Galuppo</a:t>
            </a:r>
            <a:endParaRPr lang="en-US" sz="2400" i="1" dirty="0">
              <a:solidFill>
                <a:schemeClr val="tx1"/>
              </a:solidFill>
              <a:effectLst>
                <a:outerShdw blurRad="38100" dist="38100" dir="2700000" algn="tl">
                  <a:srgbClr val="000000">
                    <a:alpha val="43137"/>
                  </a:srgbClr>
                </a:outerShdw>
              </a:effectLst>
            </a:endParaRPr>
          </a:p>
        </p:txBody>
      </p:sp>
      <p:pic>
        <p:nvPicPr>
          <p:cNvPr id="7" name="Picture 6" descr="Turkey_map.jpg"/>
          <p:cNvPicPr>
            <a:picLocks noChangeAspect="1"/>
          </p:cNvPicPr>
          <p:nvPr/>
        </p:nvPicPr>
        <p:blipFill>
          <a:blip r:embed="rId2" cstate="print"/>
          <a:stretch>
            <a:fillRect/>
          </a:stretch>
        </p:blipFill>
        <p:spPr>
          <a:xfrm>
            <a:off x="152400" y="2629086"/>
            <a:ext cx="5638800" cy="3314514"/>
          </a:xfrm>
          <a:prstGeom prst="rect">
            <a:avLst/>
          </a:prstGeom>
        </p:spPr>
      </p:pic>
      <p:pic>
        <p:nvPicPr>
          <p:cNvPr id="8" name="Picture 7" descr="wild_turkey.jpg"/>
          <p:cNvPicPr>
            <a:picLocks noChangeAspect="1"/>
          </p:cNvPicPr>
          <p:nvPr/>
        </p:nvPicPr>
        <p:blipFill>
          <a:blip r:embed="rId3" cstate="print"/>
          <a:stretch>
            <a:fillRect/>
          </a:stretch>
        </p:blipFill>
        <p:spPr>
          <a:xfrm>
            <a:off x="5943600" y="2743200"/>
            <a:ext cx="2981739" cy="29817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Land</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sz="2000" dirty="0" smtClean="0"/>
              <a:t>The borderland of Turkey is separated into three main areas.  </a:t>
            </a:r>
            <a:r>
              <a:rPr lang="en-US" sz="2000" dirty="0"/>
              <a:t>T</a:t>
            </a:r>
            <a:r>
              <a:rPr lang="en-US" sz="2000" dirty="0" smtClean="0"/>
              <a:t>he Black Sea region, the Aegean region, and the Mediterranean region. The interior of the country is also separated into three regions, the Pontus and Taurus mountain ranges, the Anatolian Plateau, and the Eastern </a:t>
            </a:r>
            <a:r>
              <a:rPr lang="en-US" sz="2000" dirty="0"/>
              <a:t>H</a:t>
            </a:r>
            <a:r>
              <a:rPr lang="en-US" sz="2000" dirty="0" smtClean="0"/>
              <a:t>ighlands. The last area of the country is the Arabian Platform in the southeast of Turkey.  Some of the major landforms in Turkey are the Aegean Sea, Sea of Marmara, Thracian Chersonese (a </a:t>
            </a:r>
            <a:r>
              <a:rPr lang="en-US" sz="2000" dirty="0" err="1" smtClean="0"/>
              <a:t>penninsula</a:t>
            </a:r>
            <a:r>
              <a:rPr lang="en-US" sz="2000" dirty="0" smtClean="0"/>
              <a:t>), </a:t>
            </a:r>
            <a:r>
              <a:rPr lang="en-US" sz="2000" dirty="0" err="1" smtClean="0"/>
              <a:t>Eflatun</a:t>
            </a:r>
            <a:r>
              <a:rPr lang="en-US" sz="2000" dirty="0" smtClean="0"/>
              <a:t> Pinar (a spring/oasis), </a:t>
            </a:r>
            <a:r>
              <a:rPr lang="en-US" sz="2000" dirty="0" err="1" smtClean="0"/>
              <a:t>Ballica</a:t>
            </a:r>
            <a:r>
              <a:rPr lang="en-US" sz="2000" dirty="0" smtClean="0"/>
              <a:t> Cave and </a:t>
            </a:r>
            <a:r>
              <a:rPr lang="en-US" sz="2000" dirty="0" err="1" smtClean="0"/>
              <a:t>Khanasor</a:t>
            </a:r>
            <a:r>
              <a:rPr lang="en-US" sz="2000" dirty="0" smtClean="0"/>
              <a:t> (a plain).</a:t>
            </a:r>
            <a:endParaRPr lang="en-GB" sz="2000" dirty="0" smtClean="0"/>
          </a:p>
        </p:txBody>
      </p:sp>
      <p:pic>
        <p:nvPicPr>
          <p:cNvPr id="4" name="Picture 3" descr="Pergamum-surroundings.jpg"/>
          <p:cNvPicPr>
            <a:picLocks noChangeAspect="1"/>
          </p:cNvPicPr>
          <p:nvPr/>
        </p:nvPicPr>
        <p:blipFill>
          <a:blip r:embed="rId2" cstate="print"/>
          <a:stretch>
            <a:fillRect/>
          </a:stretch>
        </p:blipFill>
        <p:spPr>
          <a:xfrm>
            <a:off x="762000" y="4191000"/>
            <a:ext cx="3393770" cy="215264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4" descr="turkey_2007_1194030360_julie-and-blondie-coming-back-up-the-stairs.jpg"/>
          <p:cNvPicPr>
            <a:picLocks noChangeAspect="1"/>
          </p:cNvPicPr>
          <p:nvPr/>
        </p:nvPicPr>
        <p:blipFill>
          <a:blip r:embed="rId3" cstate="print"/>
          <a:stretch>
            <a:fillRect/>
          </a:stretch>
        </p:blipFill>
        <p:spPr>
          <a:xfrm>
            <a:off x="4953000" y="3962400"/>
            <a:ext cx="3733800" cy="248467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Wildlife/Vegetation</a:t>
            </a:r>
            <a:endParaRPr lang="en-US" dirty="0"/>
          </a:p>
        </p:txBody>
      </p:sp>
      <p:sp>
        <p:nvSpPr>
          <p:cNvPr id="3" name="Content Placeholder 2"/>
          <p:cNvSpPr>
            <a:spLocks noGrp="1"/>
          </p:cNvSpPr>
          <p:nvPr>
            <p:ph idx="1"/>
          </p:nvPr>
        </p:nvSpPr>
        <p:spPr>
          <a:xfrm>
            <a:off x="457200" y="838200"/>
            <a:ext cx="8229600" cy="4525963"/>
          </a:xfrm>
        </p:spPr>
        <p:txBody>
          <a:bodyPr>
            <a:normAutofit/>
          </a:bodyPr>
          <a:lstStyle/>
          <a:p>
            <a:pPr>
              <a:buNone/>
            </a:pPr>
            <a:r>
              <a:rPr lang="en-US" sz="2800" dirty="0" smtClean="0"/>
              <a:t>	Interesting animals in Turkey are the Van Cat, which is endangered and they are and all white cat with one blue eye and one hazel eye.  Also, the Bald Ibis is an endangered bird that only live in colonies and looks similar to a vulture.</a:t>
            </a:r>
          </a:p>
          <a:p>
            <a:pPr>
              <a:buNone/>
            </a:pPr>
            <a:r>
              <a:rPr lang="en-US" sz="2800" dirty="0" smtClean="0"/>
              <a:t>	Native Flowers and plants of Turkey are tulips, lilies, and also chickpeas, apricots, figs, hazelnuts, and cherries. </a:t>
            </a:r>
          </a:p>
          <a:p>
            <a:endParaRPr lang="en-US" dirty="0"/>
          </a:p>
        </p:txBody>
      </p:sp>
      <p:pic>
        <p:nvPicPr>
          <p:cNvPr id="4" name="Picture 3" descr="Turkish_Van_Cat.jpg"/>
          <p:cNvPicPr>
            <a:picLocks noChangeAspect="1"/>
          </p:cNvPicPr>
          <p:nvPr/>
        </p:nvPicPr>
        <p:blipFill>
          <a:blip r:embed="rId2" cstate="print"/>
          <a:stretch>
            <a:fillRect/>
          </a:stretch>
        </p:blipFill>
        <p:spPr>
          <a:xfrm>
            <a:off x="5181600" y="4114800"/>
            <a:ext cx="2241550" cy="2460755"/>
          </a:xfrm>
          <a:prstGeom prst="rect">
            <a:avLst/>
          </a:prstGeom>
        </p:spPr>
      </p:pic>
      <p:pic>
        <p:nvPicPr>
          <p:cNvPr id="5" name="Picture 4" descr="Southern_Bald_Ibis_X1542.jpg"/>
          <p:cNvPicPr>
            <a:picLocks noChangeAspect="1"/>
          </p:cNvPicPr>
          <p:nvPr/>
        </p:nvPicPr>
        <p:blipFill>
          <a:blip r:embed="rId3" cstate="print"/>
          <a:stretch>
            <a:fillRect/>
          </a:stretch>
        </p:blipFill>
        <p:spPr>
          <a:xfrm>
            <a:off x="1295400" y="4495800"/>
            <a:ext cx="2590800" cy="207453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p:txBody>
          <a:bodyPr/>
          <a:lstStyle/>
          <a:p>
            <a:pPr algn="ctr">
              <a:buNone/>
            </a:pPr>
            <a:r>
              <a:rPr lang="en-US" dirty="0" smtClean="0"/>
              <a:t>	Turkey’s </a:t>
            </a:r>
            <a:r>
              <a:rPr lang="en-US" dirty="0" smtClean="0"/>
              <a:t>g</a:t>
            </a:r>
            <a:r>
              <a:rPr lang="en-US" dirty="0" smtClean="0"/>
              <a:t>overnment </a:t>
            </a:r>
            <a:r>
              <a:rPr lang="en-US" dirty="0" smtClean="0"/>
              <a:t>is a Republican </a:t>
            </a:r>
            <a:r>
              <a:rPr lang="en-US" dirty="0" smtClean="0"/>
              <a:t>Parliamentary </a:t>
            </a:r>
            <a:r>
              <a:rPr lang="en-US" dirty="0" err="1" smtClean="0"/>
              <a:t>M</a:t>
            </a:r>
            <a:r>
              <a:rPr lang="en-US" dirty="0" err="1" smtClean="0"/>
              <a:t>emocracy</a:t>
            </a:r>
            <a:r>
              <a:rPr lang="en-US" dirty="0" smtClean="0"/>
              <a:t>, which means that the people elect their officials, </a:t>
            </a:r>
            <a:r>
              <a:rPr lang="en-US" dirty="0" smtClean="0"/>
              <a:t>and it is usually </a:t>
            </a:r>
            <a:r>
              <a:rPr lang="en-US" dirty="0" smtClean="0"/>
              <a:t>a Prime Minister. </a:t>
            </a:r>
            <a:endParaRPr lang="en-US" dirty="0"/>
          </a:p>
        </p:txBody>
      </p:sp>
      <p:pic>
        <p:nvPicPr>
          <p:cNvPr id="6146" name="Picture 2" descr="http://www.divorcediva.co.uk/wp-content/uploads/2008/07/turkish-flag.jpg"/>
          <p:cNvPicPr>
            <a:picLocks noChangeAspect="1" noChangeArrowheads="1"/>
          </p:cNvPicPr>
          <p:nvPr/>
        </p:nvPicPr>
        <p:blipFill>
          <a:blip r:embed="rId2" cstate="print"/>
          <a:srcRect/>
          <a:stretch>
            <a:fillRect/>
          </a:stretch>
        </p:blipFill>
        <p:spPr bwMode="auto">
          <a:xfrm>
            <a:off x="2819400" y="3886200"/>
            <a:ext cx="3333750" cy="24669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and Current Events</a:t>
            </a:r>
            <a:endParaRPr lang="en-US" dirty="0"/>
          </a:p>
        </p:txBody>
      </p:sp>
      <p:sp>
        <p:nvSpPr>
          <p:cNvPr id="3" name="Content Placeholder 2"/>
          <p:cNvSpPr>
            <a:spLocks noGrp="1"/>
          </p:cNvSpPr>
          <p:nvPr>
            <p:ph idx="1"/>
          </p:nvPr>
        </p:nvSpPr>
        <p:spPr>
          <a:xfrm>
            <a:off x="381000" y="1371600"/>
            <a:ext cx="8229600" cy="4525963"/>
          </a:xfrm>
        </p:spPr>
        <p:txBody>
          <a:bodyPr>
            <a:normAutofit lnSpcReduction="10000"/>
          </a:bodyPr>
          <a:lstStyle/>
          <a:p>
            <a:pPr>
              <a:buNone/>
            </a:pPr>
            <a:r>
              <a:rPr lang="en-US" dirty="0" smtClean="0"/>
              <a:t>	-Turkey was once part of the powerful Ottoman Empire</a:t>
            </a:r>
            <a:endParaRPr lang="en-US" dirty="0" smtClean="0"/>
          </a:p>
          <a:p>
            <a:pPr>
              <a:buNone/>
            </a:pPr>
            <a:r>
              <a:rPr lang="en-US" dirty="0" smtClean="0"/>
              <a:t>	-In </a:t>
            </a:r>
            <a:r>
              <a:rPr lang="en-US" dirty="0" smtClean="0"/>
              <a:t>1923 Turkey became a </a:t>
            </a:r>
            <a:r>
              <a:rPr lang="en-US" dirty="0" smtClean="0"/>
              <a:t>an independent nation</a:t>
            </a:r>
            <a:endParaRPr lang="en-US" dirty="0" smtClean="0"/>
          </a:p>
          <a:p>
            <a:pPr>
              <a:buNone/>
            </a:pPr>
            <a:r>
              <a:rPr lang="en-US" dirty="0" smtClean="0"/>
              <a:t>	</a:t>
            </a:r>
            <a:r>
              <a:rPr lang="en-US" dirty="0" smtClean="0"/>
              <a:t>-Current </a:t>
            </a:r>
            <a:r>
              <a:rPr lang="en-US" dirty="0" smtClean="0"/>
              <a:t>Event</a:t>
            </a:r>
            <a:r>
              <a:rPr lang="en-US" dirty="0" smtClean="0"/>
              <a:t>: (From Global Viewpoint) Differences in the </a:t>
            </a:r>
            <a:r>
              <a:rPr lang="en-US" dirty="0" smtClean="0"/>
              <a:t>Muslim world </a:t>
            </a:r>
            <a:r>
              <a:rPr lang="en-US" dirty="0" smtClean="0"/>
              <a:t>have </a:t>
            </a:r>
            <a:r>
              <a:rPr lang="en-US" dirty="0" smtClean="0"/>
              <a:t>pushed Iran </a:t>
            </a:r>
            <a:r>
              <a:rPr lang="en-US" dirty="0" smtClean="0"/>
              <a:t>and Turkey into violence.  The question is, </a:t>
            </a:r>
            <a:r>
              <a:rPr lang="en-US" dirty="0" smtClean="0"/>
              <a:t>at the end of the day, Iran will look more like Turkey, or Turkey like </a:t>
            </a:r>
            <a:r>
              <a:rPr lang="en-US" dirty="0" smtClean="0"/>
              <a:t>Iran</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a:t>
            </a:r>
            <a:endParaRPr lang="en-US" dirty="0"/>
          </a:p>
        </p:txBody>
      </p:sp>
      <p:sp>
        <p:nvSpPr>
          <p:cNvPr id="3" name="Content Placeholder 2"/>
          <p:cNvSpPr>
            <a:spLocks noGrp="1"/>
          </p:cNvSpPr>
          <p:nvPr>
            <p:ph idx="1"/>
          </p:nvPr>
        </p:nvSpPr>
        <p:spPr>
          <a:xfrm>
            <a:off x="457200" y="1524000"/>
            <a:ext cx="8229600" cy="4068763"/>
          </a:xfrm>
        </p:spPr>
        <p:txBody>
          <a:bodyPr>
            <a:normAutofit/>
          </a:bodyPr>
          <a:lstStyle/>
          <a:p>
            <a:pPr algn="ctr">
              <a:buNone/>
            </a:pPr>
            <a:r>
              <a:rPr lang="en-US" dirty="0" smtClean="0"/>
              <a:t>Turkey is </a:t>
            </a:r>
            <a:r>
              <a:rPr lang="en-US" dirty="0" smtClean="0"/>
              <a:t>a </a:t>
            </a:r>
            <a:r>
              <a:rPr lang="en-US" dirty="0" smtClean="0"/>
              <a:t>active market with </a:t>
            </a:r>
            <a:r>
              <a:rPr lang="en-US" dirty="0" smtClean="0"/>
              <a:t>a </a:t>
            </a:r>
            <a:r>
              <a:rPr lang="en-US" dirty="0" smtClean="0"/>
              <a:t>well-developed infrastructure, and it has a unique position in the center of all trade that allows a great economy there.</a:t>
            </a:r>
            <a:endParaRPr lang="en-US" dirty="0" smtClean="0"/>
          </a:p>
          <a:p>
            <a:pPr algn="ctr">
              <a:buNone/>
            </a:pPr>
            <a:r>
              <a:rPr lang="en-US" dirty="0" smtClean="0"/>
              <a:t>	Turkey's work force is currently about 26 </a:t>
            </a:r>
            <a:r>
              <a:rPr lang="en-US" dirty="0" smtClean="0"/>
              <a:t>million </a:t>
            </a:r>
            <a:r>
              <a:rPr lang="en-US" dirty="0" smtClean="0"/>
              <a:t>people. The </a:t>
            </a:r>
            <a:r>
              <a:rPr lang="en-US" dirty="0" smtClean="0"/>
              <a:t>unemployment rate of the country is </a:t>
            </a:r>
            <a:r>
              <a:rPr lang="en-US" dirty="0" smtClean="0"/>
              <a:t>9.5%.</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a:xfrm>
            <a:off x="457200" y="2133600"/>
            <a:ext cx="8229600" cy="3992563"/>
          </a:xfrm>
        </p:spPr>
        <p:txBody>
          <a:bodyPr/>
          <a:lstStyle/>
          <a:p>
            <a:pPr lvl="1" algn="ctr">
              <a:buNone/>
            </a:pPr>
            <a:r>
              <a:rPr lang="en-US" dirty="0" smtClean="0"/>
              <a:t>Turkey’s cultural aspects are similar to any other Middle Eastern country. Unlike other countries, Turkey’s main sporting events are camel wrestling, </a:t>
            </a:r>
            <a:r>
              <a:rPr lang="en-US" dirty="0" smtClean="0"/>
              <a:t>Turkish oil </a:t>
            </a:r>
            <a:r>
              <a:rPr lang="en-US" dirty="0" smtClean="0"/>
              <a:t>wrestling, javelin throws and skiing.</a:t>
            </a:r>
            <a:endParaRPr lang="en-US" dirty="0" smtClean="0"/>
          </a:p>
          <a:p>
            <a:pPr>
              <a:buNone/>
            </a:pPr>
            <a:endParaRPr lang="en-US" dirty="0"/>
          </a:p>
        </p:txBody>
      </p:sp>
      <p:pic>
        <p:nvPicPr>
          <p:cNvPr id="2050" name="Picture 2" descr="http://www.bodrumturkeytravel.com/wp-content/gallery/other/camel-wrestling-bodrum.jpg"/>
          <p:cNvPicPr>
            <a:picLocks noChangeAspect="1" noChangeArrowheads="1"/>
          </p:cNvPicPr>
          <p:nvPr/>
        </p:nvPicPr>
        <p:blipFill>
          <a:blip r:embed="rId2" cstate="print"/>
          <a:srcRect/>
          <a:stretch>
            <a:fillRect/>
          </a:stretch>
        </p:blipFill>
        <p:spPr bwMode="auto">
          <a:xfrm>
            <a:off x="2438400" y="3962400"/>
            <a:ext cx="3912949" cy="2590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a:t>
            </a:r>
            <a:endParaRPr lang="en-US" dirty="0"/>
          </a:p>
        </p:txBody>
      </p:sp>
      <p:sp>
        <p:nvSpPr>
          <p:cNvPr id="3" name="Content Placeholder 2"/>
          <p:cNvSpPr>
            <a:spLocks noGrp="1"/>
          </p:cNvSpPr>
          <p:nvPr>
            <p:ph idx="1"/>
          </p:nvPr>
        </p:nvSpPr>
        <p:spPr>
          <a:xfrm>
            <a:off x="457200" y="1676400"/>
            <a:ext cx="8229600" cy="3581400"/>
          </a:xfrm>
        </p:spPr>
        <p:txBody>
          <a:bodyPr/>
          <a:lstStyle/>
          <a:p>
            <a:r>
              <a:rPr lang="en-US" dirty="0" smtClean="0"/>
              <a:t>The </a:t>
            </a:r>
            <a:r>
              <a:rPr lang="en-US" dirty="0" err="1" smtClean="0"/>
              <a:t>Haghia</a:t>
            </a:r>
            <a:r>
              <a:rPr lang="en-US" dirty="0" smtClean="0"/>
              <a:t> Sophia Museum</a:t>
            </a:r>
          </a:p>
          <a:p>
            <a:r>
              <a:rPr lang="en-US" dirty="0" smtClean="0"/>
              <a:t>Blue Mosque</a:t>
            </a:r>
          </a:p>
          <a:p>
            <a:r>
              <a:rPr lang="en-US" dirty="0" err="1" smtClean="0"/>
              <a:t>Pamukkale</a:t>
            </a:r>
            <a:endParaRPr lang="en-US" dirty="0" smtClean="0"/>
          </a:p>
          <a:p>
            <a:r>
              <a:rPr lang="en-US" dirty="0" smtClean="0"/>
              <a:t>Ephesus</a:t>
            </a:r>
          </a:p>
          <a:p>
            <a:r>
              <a:rPr lang="en-US" dirty="0" smtClean="0"/>
              <a:t>Cappadocia Region</a:t>
            </a:r>
            <a:endParaRPr lang="en-US" dirty="0"/>
          </a:p>
        </p:txBody>
      </p:sp>
      <p:pic>
        <p:nvPicPr>
          <p:cNvPr id="1026" name="Picture 2" descr="http://istanbulstreets.files.wordpress.com/2009/08/hagia-sophia-church-ayasofya-museum-sultanahmet-istanbul-002.jpg"/>
          <p:cNvPicPr>
            <a:picLocks noChangeAspect="1" noChangeArrowheads="1"/>
          </p:cNvPicPr>
          <p:nvPr/>
        </p:nvPicPr>
        <p:blipFill>
          <a:blip r:embed="rId2" cstate="print"/>
          <a:srcRect/>
          <a:stretch>
            <a:fillRect/>
          </a:stretch>
        </p:blipFill>
        <p:spPr bwMode="auto">
          <a:xfrm>
            <a:off x="4343400" y="2667000"/>
            <a:ext cx="4321791" cy="2895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Works Sited</a:t>
            </a:r>
            <a:endParaRPr lang="en-US" dirty="0"/>
          </a:p>
        </p:txBody>
      </p:sp>
      <p:sp>
        <p:nvSpPr>
          <p:cNvPr id="3" name="Content Placeholder 2"/>
          <p:cNvSpPr>
            <a:spLocks noGrp="1"/>
          </p:cNvSpPr>
          <p:nvPr>
            <p:ph idx="1"/>
          </p:nvPr>
        </p:nvSpPr>
        <p:spPr>
          <a:xfrm>
            <a:off x="457200" y="762000"/>
            <a:ext cx="8229600" cy="5867400"/>
          </a:xfrm>
        </p:spPr>
        <p:txBody>
          <a:bodyPr>
            <a:normAutofit/>
          </a:bodyPr>
          <a:lstStyle/>
          <a:p>
            <a:endParaRPr lang="en-US" sz="1400" dirty="0" smtClean="0">
              <a:hlinkClick r:id="rId2"/>
            </a:endParaRPr>
          </a:p>
          <a:p>
            <a:r>
              <a:rPr lang="en-US" sz="1400" dirty="0" smtClean="0"/>
              <a:t>Nov 12, 2004 </a:t>
            </a:r>
            <a:r>
              <a:rPr lang="en-US" sz="1400" u="sng" dirty="0" smtClean="0"/>
              <a:t>Turkey</a:t>
            </a:r>
            <a:r>
              <a:rPr lang="en-US" sz="1400" b="1" u="sng" dirty="0" smtClean="0"/>
              <a:t> </a:t>
            </a:r>
            <a:r>
              <a:rPr lang="en-US" sz="1400" u="sng" dirty="0" smtClean="0"/>
              <a:t>Landform Regions</a:t>
            </a:r>
            <a:r>
              <a:rPr lang="en-US" sz="1400" dirty="0" smtClean="0"/>
              <a:t>, ITA, </a:t>
            </a:r>
            <a:r>
              <a:rPr lang="en-US" sz="1400" dirty="0" smtClean="0">
                <a:hlinkClick r:id="rId2"/>
              </a:rPr>
              <a:t>http://www.photius.com/countries/turkey/geography/turkey_geography_landform_regions.html</a:t>
            </a:r>
            <a:endParaRPr lang="en-US" sz="1400" dirty="0" smtClean="0"/>
          </a:p>
          <a:p>
            <a:r>
              <a:rPr lang="en-US" sz="1400" u="sng" dirty="0" smtClean="0"/>
              <a:t>Landforms of </a:t>
            </a:r>
            <a:r>
              <a:rPr lang="en-US" sz="1400" u="sng" dirty="0" smtClean="0"/>
              <a:t>Turkey ,</a:t>
            </a:r>
            <a:r>
              <a:rPr lang="en-US" sz="1400" dirty="0" smtClean="0"/>
              <a:t> Middle East Explorer </a:t>
            </a:r>
            <a:r>
              <a:rPr lang="en-US" sz="1400" dirty="0" smtClean="0">
                <a:hlinkClick r:id="rId3"/>
              </a:rPr>
              <a:t>http://www.middleeastexplorer.com/Category/Landforms-of-Turkey</a:t>
            </a:r>
            <a:endParaRPr lang="en-US" sz="1400" dirty="0" smtClean="0"/>
          </a:p>
          <a:p>
            <a:r>
              <a:rPr lang="en-US" sz="1400" u="sng" dirty="0" smtClean="0"/>
              <a:t>Amazing Plants and Animals of Turkey, </a:t>
            </a:r>
            <a:r>
              <a:rPr lang="en-US" sz="1400" dirty="0" smtClean="0">
                <a:hlinkClick r:id="rId4"/>
              </a:rPr>
              <a:t>http://middle.usm.k12.wi.us/Faculty/Piper/swasia_nafrica/swasia_nafrica_unit/swasia_nafrica_web_ppt_project/finished_ppt_webfiles/vv/emma_nicole_turkey_files/frame.htm</a:t>
            </a:r>
            <a:endParaRPr lang="en-US" sz="1400" dirty="0" smtClean="0"/>
          </a:p>
          <a:p>
            <a:r>
              <a:rPr lang="en-US" sz="1400" dirty="0" smtClean="0"/>
              <a:t>2006 </a:t>
            </a:r>
            <a:r>
              <a:rPr lang="en-US" sz="1400" u="sng" dirty="0" smtClean="0"/>
              <a:t>Turkey</a:t>
            </a:r>
            <a:r>
              <a:rPr lang="en-US" sz="1400" dirty="0" smtClean="0"/>
              <a:t> </a:t>
            </a:r>
            <a:r>
              <a:rPr lang="en-US" sz="1400" dirty="0" smtClean="0">
                <a:hlinkClick r:id="rId5"/>
              </a:rPr>
              <a:t>http://www.infoplease.com/ipa/A0108054.html</a:t>
            </a:r>
            <a:endParaRPr lang="en-US" sz="1400" dirty="0" smtClean="0"/>
          </a:p>
          <a:p>
            <a:r>
              <a:rPr lang="en-US" sz="1400" dirty="0" smtClean="0">
                <a:hlinkClick r:id="rId6"/>
              </a:rPr>
              <a:t>http://www.ihavenet.com/turkey.html</a:t>
            </a:r>
            <a:r>
              <a:rPr lang="en-US" sz="1400" dirty="0" smtClean="0"/>
              <a:t> </a:t>
            </a:r>
          </a:p>
          <a:p>
            <a:r>
              <a:rPr lang="en-US" sz="1400" dirty="0" smtClean="0">
                <a:hlinkClick r:id="rId7"/>
              </a:rPr>
              <a:t>http://www.allaboutturkey.com/culture.htm</a:t>
            </a:r>
            <a:endParaRPr lang="en-US" sz="1400" dirty="0" smtClean="0"/>
          </a:p>
          <a:p>
            <a:r>
              <a:rPr lang="en-US" sz="1400" dirty="0" smtClean="0">
                <a:hlinkClick r:id="rId8"/>
              </a:rPr>
              <a:t>http://</a:t>
            </a:r>
            <a:r>
              <a:rPr lang="en-US" sz="1400" dirty="0" smtClean="0">
                <a:hlinkClick r:id="rId8"/>
              </a:rPr>
              <a:t>istanbulstreets.files.wordpress.com/2009/08/hagia-sophia-church-ayasofya-museum-sultanahmet-istanbul-002.jpg</a:t>
            </a:r>
            <a:endParaRPr lang="en-US" sz="1400" dirty="0" smtClean="0"/>
          </a:p>
          <a:p>
            <a:r>
              <a:rPr lang="en-US" sz="1400" dirty="0" smtClean="0">
                <a:hlinkClick r:id="rId9"/>
              </a:rPr>
              <a:t>http://</a:t>
            </a:r>
            <a:r>
              <a:rPr lang="en-US" sz="1400" dirty="0" smtClean="0">
                <a:hlinkClick r:id="rId9"/>
              </a:rPr>
              <a:t>www.bodrumturkeytravel.com/wp-content/gallery/other/camel-wrestling-bodrum.jpg</a:t>
            </a:r>
            <a:endParaRPr lang="en-US" sz="1400" dirty="0" smtClean="0"/>
          </a:p>
          <a:p>
            <a:r>
              <a:rPr lang="en-US" sz="1400" dirty="0" smtClean="0">
                <a:hlinkClick r:id="rId10"/>
              </a:rPr>
              <a:t>http://</a:t>
            </a:r>
            <a:r>
              <a:rPr lang="en-US" sz="1400" dirty="0" smtClean="0">
                <a:hlinkClick r:id="rId10"/>
              </a:rPr>
              <a:t>www.divorcediva.co.uk/wp-content/uploads/2008/07/turkish-flag.jpg</a:t>
            </a:r>
            <a:endParaRPr lang="en-US" sz="1400" dirty="0" smtClean="0"/>
          </a:p>
          <a:p>
            <a:r>
              <a:rPr lang="en-US" sz="1400" dirty="0" smtClean="0">
                <a:hlinkClick r:id="rId11"/>
              </a:rPr>
              <a:t>http://www.travelturkey2006.com/photogallery/Turkey_map.jpg</a:t>
            </a:r>
            <a:endParaRPr lang="en-US" sz="1400" dirty="0" smtClean="0"/>
          </a:p>
          <a:p>
            <a:r>
              <a:rPr lang="en-US" sz="1400" dirty="0" smtClean="0">
                <a:hlinkClick r:id="rId12"/>
              </a:rPr>
              <a:t>http://</a:t>
            </a:r>
            <a:r>
              <a:rPr lang="en-US" sz="1400" dirty="0" smtClean="0">
                <a:hlinkClick r:id="rId12"/>
              </a:rPr>
              <a:t>www.netstate.com/states/symb/gamebirds/images/wild_turkey.jpg</a:t>
            </a:r>
            <a:endParaRPr lang="en-US" sz="1400" dirty="0" smtClean="0"/>
          </a:p>
          <a:p>
            <a:r>
              <a:rPr lang="en-US" sz="1400" dirty="0" smtClean="0">
                <a:hlinkClick r:id="rId13"/>
              </a:rPr>
              <a:t>http://sights-and-culture.com/Turkey/Pergamum-surroundings.jpg</a:t>
            </a:r>
            <a:endParaRPr lang="en-US" sz="1400" dirty="0" smtClean="0"/>
          </a:p>
          <a:p>
            <a:r>
              <a:rPr lang="en-US" sz="1400" dirty="0" smtClean="0">
                <a:hlinkClick r:id="rId14"/>
              </a:rPr>
              <a:t>http://images.travelpod.com/users/kupdegra/turkey_2007.1194030360.julie-and-blondie-coming-back-up-the-stairs.jpg</a:t>
            </a:r>
            <a:endParaRPr lang="en-US" sz="1400" dirty="0" smtClean="0"/>
          </a:p>
          <a:p>
            <a:endParaRPr lang="en-US" sz="1400" dirty="0" smtClean="0"/>
          </a:p>
          <a:p>
            <a:endParaRPr lang="en-US" sz="1400" dirty="0" smtClean="0"/>
          </a:p>
          <a:p>
            <a:endParaRPr lang="en-US" sz="14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2400"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259</Words>
  <Application>Microsoft Office PowerPoint</Application>
  <PresentationFormat>On-screen Show (4:3)</PresentationFormat>
  <Paragraphs>49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Turkey</vt:lpstr>
      <vt:lpstr>The Land</vt:lpstr>
      <vt:lpstr>Wildlife/Vegetation</vt:lpstr>
      <vt:lpstr>Government</vt:lpstr>
      <vt:lpstr>Historical and Current Events</vt:lpstr>
      <vt:lpstr>Economy</vt:lpstr>
      <vt:lpstr>Culture</vt:lpstr>
      <vt:lpstr>Tourist Attractions</vt:lpstr>
      <vt:lpstr>Works Sited</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Turkey</dc:title>
  <dc:creator>michaeljgaluppo</dc:creator>
  <cp:lastModifiedBy>michaeljgaluppo</cp:lastModifiedBy>
  <cp:revision>11</cp:revision>
  <dcterms:created xsi:type="dcterms:W3CDTF">2010-03-17T16:32:42Z</dcterms:created>
  <dcterms:modified xsi:type="dcterms:W3CDTF">2010-03-22T16:52:56Z</dcterms:modified>
</cp:coreProperties>
</file>